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380"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45327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390303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289199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72760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24433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52391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0359171-6211-42C8-89FE-D101631A68BC}"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18272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0359171-6211-42C8-89FE-D101631A68BC}"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8566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359171-6211-42C8-89FE-D101631A68BC}"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16990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63449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26740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92E3FE-8EDB-4958-85CA-AFB2F86A9449}" type="slidenum">
              <a:rPr lang="ar-IQ" smtClean="0"/>
              <a:t>‹#›</a:t>
            </a:fld>
            <a:endParaRPr lang="ar-IQ"/>
          </a:p>
        </p:txBody>
      </p:sp>
    </p:spTree>
    <p:extLst>
      <p:ext uri="{BB962C8B-B14F-4D97-AF65-F5344CB8AC3E}">
        <p14:creationId xmlns:p14="http://schemas.microsoft.com/office/powerpoint/2010/main" val="49880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690336"/>
            <a:ext cx="4572000" cy="1477328"/>
          </a:xfrm>
          <a:prstGeom prst="rect">
            <a:avLst/>
          </a:prstGeom>
        </p:spPr>
        <p:txBody>
          <a:bodyPr>
            <a:spAutoFit/>
          </a:bodyPr>
          <a:lstStyle/>
          <a:p>
            <a:pPr algn="ctr"/>
            <a:r>
              <a:rPr lang="ar-SA" dirty="0"/>
              <a:t>كلية التربية البدنية وعلوم الرياضة</a:t>
            </a:r>
            <a:endParaRPr lang="en-US" dirty="0"/>
          </a:p>
          <a:p>
            <a:pPr algn="ctr"/>
            <a:r>
              <a:rPr lang="ar-IQ" dirty="0" smtClean="0"/>
              <a:t>التشريح</a:t>
            </a:r>
            <a:endParaRPr lang="en-US" dirty="0"/>
          </a:p>
          <a:p>
            <a:pPr algn="ctr"/>
            <a:r>
              <a:rPr lang="ar-SA" dirty="0"/>
              <a:t>المرحلة </a:t>
            </a:r>
            <a:r>
              <a:rPr lang="ar-IQ" dirty="0" smtClean="0"/>
              <a:t>الاولى</a:t>
            </a:r>
            <a:endParaRPr lang="en-US" dirty="0"/>
          </a:p>
          <a:p>
            <a:pPr algn="ctr"/>
            <a:r>
              <a:rPr lang="ar-SA" dirty="0"/>
              <a:t>أعداد </a:t>
            </a:r>
            <a:endParaRPr lang="en-US" dirty="0"/>
          </a:p>
          <a:p>
            <a:pPr algn="ctr"/>
            <a:r>
              <a:rPr lang="ar-SA" dirty="0" err="1"/>
              <a:t>أ.م.د</a:t>
            </a:r>
            <a:r>
              <a:rPr lang="ar-SA" dirty="0"/>
              <a:t> </a:t>
            </a:r>
            <a:r>
              <a:rPr lang="ar-IQ" dirty="0" smtClean="0"/>
              <a:t>لؤي كاظم محمد</a:t>
            </a:r>
            <a:endParaRPr lang="ar-IQ" dirty="0"/>
          </a:p>
        </p:txBody>
      </p:sp>
    </p:spTree>
    <p:extLst>
      <p:ext uri="{BB962C8B-B14F-4D97-AF65-F5344CB8AC3E}">
        <p14:creationId xmlns:p14="http://schemas.microsoft.com/office/powerpoint/2010/main" val="16284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467544" y="44624"/>
            <a:ext cx="8424936" cy="6524863"/>
          </a:xfrm>
          <a:prstGeom prst="rect">
            <a:avLst/>
          </a:prstGeom>
        </p:spPr>
        <p:txBody>
          <a:bodyPr wrap="square">
            <a:spAutoFit/>
          </a:bodyPr>
          <a:lstStyle/>
          <a:p>
            <a:r>
              <a:rPr lang="ar-IQ" sz="2200" dirty="0"/>
              <a:t>الهيكل العظمي</a:t>
            </a:r>
            <a:endParaRPr lang="en-US" sz="2200" dirty="0"/>
          </a:p>
          <a:p>
            <a:r>
              <a:rPr lang="ar-IQ" sz="2200" dirty="0"/>
              <a:t>يتكون الهيكل العظمي في جسم الإنسان بحوالي (</a:t>
            </a:r>
            <a:r>
              <a:rPr lang="fa-IR" sz="2200" dirty="0"/>
              <a:t>206) </a:t>
            </a:r>
            <a:r>
              <a:rPr lang="ar-IQ" sz="2200" dirty="0"/>
              <a:t>عظام مختلفة الشكل والحجم والتركيب قسم منها مفردة و متواجدة عند مستوى الوسطي الجسم و عددها (</a:t>
            </a:r>
            <a:r>
              <a:rPr lang="fa-IR" sz="2200" dirty="0"/>
              <a:t>34) </a:t>
            </a:r>
            <a:r>
              <a:rPr lang="ar-IQ" sz="2200" dirty="0"/>
              <a:t>عظما مفرداً والقسم الأكبر زوجية العدد متواجدة على الجانبي مستوى الوسطي للجسم (أي في الجهتين اليمنى واليسرى) وعددها حوالي 86 عظما.</a:t>
            </a:r>
            <a:endParaRPr lang="en-US" sz="2200" dirty="0"/>
          </a:p>
          <a:p>
            <a:r>
              <a:rPr lang="ar-IQ" sz="2200" dirty="0"/>
              <a:t>ترتبط مع بعضها البعض في المناطق تسمح لها بالحركة وتسمى المناطق المتحركة بـ(المفاصل) وتحاط المفاصل بمحفظة و يكون الهيكل العظمي في الجسم الذي هو هيكل غضروفي و يقسم هذا الهيكل من الناحية التشريحية إلى قسمين هما </a:t>
            </a:r>
            <a:endParaRPr lang="en-US" sz="2200" dirty="0"/>
          </a:p>
          <a:p>
            <a:r>
              <a:rPr lang="ar-IQ" sz="2200" dirty="0"/>
              <a:t>س/ما هي القسام الهيكل العظمي من الناحية التشريحية؟</a:t>
            </a:r>
            <a:endParaRPr lang="en-US" sz="2200" dirty="0"/>
          </a:p>
          <a:p>
            <a:r>
              <a:rPr lang="ar-IQ" sz="2200" dirty="0"/>
              <a:t>ج/</a:t>
            </a:r>
            <a:endParaRPr lang="en-US" sz="2200" dirty="0"/>
          </a:p>
          <a:p>
            <a:r>
              <a:rPr lang="fa-IR" sz="2200" dirty="0"/>
              <a:t>۱ </a:t>
            </a:r>
            <a:r>
              <a:rPr lang="ar-IQ" sz="2200" dirty="0"/>
              <a:t>ـ الهيكل المحوري</a:t>
            </a:r>
            <a:endParaRPr lang="en-US" sz="2200" dirty="0"/>
          </a:p>
          <a:p>
            <a:r>
              <a:rPr lang="ar-IQ" sz="2200" dirty="0"/>
              <a:t>ويتكون من عظام الجمجمة والقفص الصدري والفقرات</a:t>
            </a:r>
            <a:endParaRPr lang="en-US" sz="2200" dirty="0"/>
          </a:p>
          <a:p>
            <a:r>
              <a:rPr lang="ar-IQ" sz="2200" dirty="0"/>
              <a:t>٢- الهيكل الطرفي</a:t>
            </a:r>
            <a:endParaRPr lang="en-US" sz="2200" dirty="0"/>
          </a:p>
          <a:p>
            <a:r>
              <a:rPr lang="ar-IQ" sz="2200" dirty="0"/>
              <a:t>وهو عبارة عن ملحقات معلقة بالهيكل المحوري وعظامه زوجية العدد وينقسم إلى قسمين:</a:t>
            </a:r>
            <a:endParaRPr lang="en-US" sz="2200" dirty="0"/>
          </a:p>
          <a:p>
            <a:r>
              <a:rPr lang="ar-IQ" sz="2200" dirty="0"/>
              <a:t>ا- الطرف العلوي </a:t>
            </a:r>
            <a:endParaRPr lang="en-US" sz="2200" dirty="0"/>
          </a:p>
          <a:p>
            <a:r>
              <a:rPr lang="ar-IQ" sz="2200" dirty="0"/>
              <a:t>ويتكون من حزام الكتف ويتكون من عظم الترقوة من الأمام ولوح الكتف من الخلف وعظم العضد وعظما الساعد والكعبرة والزند وعظام اليد" الرسغ والسلاميات" ب - الطرف السفلي</a:t>
            </a:r>
            <a:endParaRPr lang="en-US" sz="2200" dirty="0"/>
          </a:p>
          <a:p>
            <a:r>
              <a:rPr lang="ar-IQ" sz="2200" dirty="0"/>
              <a:t>يتكون من الحوض الذي يعتبر حزام الطرف السفلي وعظم الفخذ وعظم الرضفة (صابونة الركبة) وعظما الساق( القصبة </a:t>
            </a:r>
            <a:r>
              <a:rPr lang="ar-IQ" sz="2200" dirty="0" err="1"/>
              <a:t>والشضية</a:t>
            </a:r>
            <a:r>
              <a:rPr lang="ar-IQ" sz="2200" dirty="0"/>
              <a:t>) وعظام القدم(الكاحل والأرساغ والسلاميات )</a:t>
            </a:r>
            <a:endParaRPr lang="ar-IQ" sz="2200" dirty="0"/>
          </a:p>
        </p:txBody>
      </p:sp>
    </p:spTree>
    <p:extLst>
      <p:ext uri="{BB962C8B-B14F-4D97-AF65-F5344CB8AC3E}">
        <p14:creationId xmlns:p14="http://schemas.microsoft.com/office/powerpoint/2010/main" val="256897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07504" y="116632"/>
            <a:ext cx="8855968" cy="6186309"/>
          </a:xfrm>
          <a:prstGeom prst="rect">
            <a:avLst/>
          </a:prstGeom>
        </p:spPr>
        <p:txBody>
          <a:bodyPr wrap="square">
            <a:spAutoFit/>
          </a:bodyPr>
          <a:lstStyle/>
          <a:p>
            <a:r>
              <a:rPr lang="ar-IQ" sz="2200" dirty="0"/>
              <a:t>الجمجمة</a:t>
            </a:r>
            <a:endParaRPr lang="en-US" sz="2200" dirty="0"/>
          </a:p>
          <a:p>
            <a:r>
              <a:rPr lang="ar-IQ" sz="2200" dirty="0"/>
              <a:t>هي مجموعة عظام منحنية بطريقة بحيث تشكل فراغا بداخلها، و تتكون من </a:t>
            </a:r>
            <a:r>
              <a:rPr lang="fa-IR" sz="2200" dirty="0"/>
              <a:t>۲۸ </a:t>
            </a:r>
            <a:r>
              <a:rPr lang="ar-IQ" sz="2200" dirty="0"/>
              <a:t>عظمة متصلة معا بمفاصل ثابتة تسمى </a:t>
            </a:r>
            <a:r>
              <a:rPr lang="ar-IQ" sz="2200" dirty="0" err="1"/>
              <a:t>الدرزات</a:t>
            </a:r>
            <a:r>
              <a:rPr lang="ar-IQ" sz="2200" dirty="0"/>
              <a:t> و تسمح بمقدار ضئيل من الحركة، تسمح بنمو الرأس عند الأطفال ويوجد في المنطقة السفلي من الجمجمة ثقب يمر عبره النخاع الشوكي ليصل الى الدماغ و تسمى </a:t>
            </a:r>
            <a:r>
              <a:rPr lang="ar-IQ" sz="2200" dirty="0" err="1"/>
              <a:t>الثقية</a:t>
            </a:r>
            <a:r>
              <a:rPr lang="ar-IQ" sz="2200" dirty="0"/>
              <a:t> العظمى وتقسم العظام كالتالي:</a:t>
            </a:r>
            <a:endParaRPr lang="en-US" sz="2200" dirty="0"/>
          </a:p>
          <a:p>
            <a:r>
              <a:rPr lang="ar-IQ" sz="2200" dirty="0"/>
              <a:t>عظام القحف: و تشكل </a:t>
            </a:r>
            <a:r>
              <a:rPr lang="fa-IR" sz="2200" dirty="0"/>
              <a:t>۸ </a:t>
            </a:r>
            <a:r>
              <a:rPr lang="ar-IQ" sz="2200" dirty="0"/>
              <a:t>عظام</a:t>
            </a:r>
            <a:endParaRPr lang="en-US" sz="2200" dirty="0"/>
          </a:p>
          <a:p>
            <a:r>
              <a:rPr lang="ar-IQ" sz="2200" dirty="0"/>
              <a:t>- الجبهة</a:t>
            </a:r>
            <a:endParaRPr lang="en-US" sz="2200" dirty="0"/>
          </a:p>
          <a:p>
            <a:r>
              <a:rPr lang="ar-IQ" sz="2200" dirty="0"/>
              <a:t>2- الوتدي</a:t>
            </a:r>
            <a:endParaRPr lang="en-US" sz="2200" dirty="0"/>
          </a:p>
          <a:p>
            <a:r>
              <a:rPr lang="ar-IQ" sz="2200" dirty="0"/>
              <a:t>3- </a:t>
            </a:r>
            <a:r>
              <a:rPr lang="ar-IQ" sz="2200" dirty="0" err="1"/>
              <a:t>الغربالي</a:t>
            </a:r>
            <a:endParaRPr lang="en-US" sz="2200" dirty="0"/>
          </a:p>
          <a:p>
            <a:r>
              <a:rPr lang="ar-IQ" sz="2200" dirty="0"/>
              <a:t>4- الصدغي</a:t>
            </a:r>
            <a:endParaRPr lang="en-US" sz="2200" dirty="0"/>
          </a:p>
          <a:p>
            <a:r>
              <a:rPr lang="ar-IQ" sz="2200" dirty="0"/>
              <a:t>5- الجداري</a:t>
            </a:r>
            <a:endParaRPr lang="en-US" sz="2200" dirty="0"/>
          </a:p>
          <a:p>
            <a:r>
              <a:rPr lang="ar-IQ" sz="2200" dirty="0"/>
              <a:t> عظام الوجه - و تشكل 14 عظم </a:t>
            </a:r>
            <a:endParaRPr lang="en-US" sz="2200" dirty="0"/>
          </a:p>
          <a:p>
            <a:r>
              <a:rPr lang="ar-IQ" sz="2200" dirty="0"/>
              <a:t>العظميات السمعية وتشكل 6 عظام</a:t>
            </a:r>
            <a:endParaRPr lang="en-US" sz="2200" dirty="0"/>
          </a:p>
          <a:p>
            <a:r>
              <a:rPr lang="ar-IQ" sz="2200" dirty="0"/>
              <a:t>العمود الفقري(33) عظماً</a:t>
            </a:r>
            <a:endParaRPr lang="en-US" sz="2200" dirty="0"/>
          </a:p>
          <a:p>
            <a:r>
              <a:rPr lang="ar-IQ" sz="2200" dirty="0"/>
              <a:t>يتكون العمود الفترة من سلسلة من العلام الغير مكالمة تسمى بالفترات مرتبطة </a:t>
            </a:r>
            <a:r>
              <a:rPr lang="ar-IQ" sz="2200" dirty="0" err="1"/>
              <a:t>باربطة</a:t>
            </a:r>
            <a:r>
              <a:rPr lang="ar-IQ" sz="2200" dirty="0"/>
              <a:t> مثبتة وقوية وتختلف هذه الفترات عن بعضها البعض حسب تواجدها في العمود الفقري وهي ليست متشابهة ويسمى حسب مناطقها </a:t>
            </a:r>
            <a:endParaRPr lang="en-US" sz="2200" dirty="0"/>
          </a:p>
          <a:p>
            <a:endParaRPr lang="en-US" sz="2200" dirty="0"/>
          </a:p>
        </p:txBody>
      </p:sp>
    </p:spTree>
    <p:extLst>
      <p:ext uri="{BB962C8B-B14F-4D97-AF65-F5344CB8AC3E}">
        <p14:creationId xmlns:p14="http://schemas.microsoft.com/office/powerpoint/2010/main" val="320154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62606"/>
            <a:ext cx="8712968" cy="5847755"/>
          </a:xfrm>
          <a:prstGeom prst="rect">
            <a:avLst/>
          </a:prstGeom>
        </p:spPr>
        <p:txBody>
          <a:bodyPr wrap="square">
            <a:spAutoFit/>
          </a:bodyPr>
          <a:lstStyle/>
          <a:p>
            <a:r>
              <a:rPr lang="ar-IQ" sz="2200" dirty="0"/>
              <a:t>س/ عدد مناطق العمود الفقري و اذكر عدد الفقرات لكل منطقة</a:t>
            </a:r>
            <a:endParaRPr lang="en-US" sz="2200" dirty="0"/>
          </a:p>
          <a:p>
            <a:r>
              <a:rPr lang="ar-IQ" sz="2200" dirty="0"/>
              <a:t>المنطقة العنقية / عددها ۷ فقرات،</a:t>
            </a:r>
            <a:endParaRPr lang="en-US" sz="2200" dirty="0"/>
          </a:p>
          <a:p>
            <a:r>
              <a:rPr lang="ar-IQ" sz="2200" dirty="0"/>
              <a:t> المنطقة الصدرية أو الظهرية / عددها ۱۲فقرة  و هي تحمل الاضلاع</a:t>
            </a:r>
            <a:endParaRPr lang="en-US" sz="2200" dirty="0"/>
          </a:p>
          <a:p>
            <a:r>
              <a:rPr lang="ar-IQ" sz="2200" dirty="0"/>
              <a:t>المنطقة القطنية / عددها 5 فقرات</a:t>
            </a:r>
            <a:endParaRPr lang="en-US" sz="2200" dirty="0"/>
          </a:p>
          <a:p>
            <a:r>
              <a:rPr lang="ar-IQ" sz="2200" dirty="0"/>
              <a:t>المنطقة العجزية / عددها 5 فقرات صغيرة ملتحمة مع بعضها مكونة عظم العجز</a:t>
            </a:r>
            <a:endParaRPr lang="en-US" sz="2200" dirty="0"/>
          </a:p>
          <a:p>
            <a:r>
              <a:rPr lang="ar-IQ" sz="2200" dirty="0"/>
              <a:t>المنطقة </a:t>
            </a:r>
            <a:r>
              <a:rPr lang="ar-IQ" sz="2200" dirty="0" err="1"/>
              <a:t>العصعصية</a:t>
            </a:r>
            <a:r>
              <a:rPr lang="ar-IQ" sz="2200" dirty="0"/>
              <a:t> / عددها من 1 - 4 فقرات صغيرة ملتحمة مكونة عظم العصعص </a:t>
            </a:r>
            <a:endParaRPr lang="en-US" sz="2200" dirty="0"/>
          </a:p>
          <a:p>
            <a:r>
              <a:rPr lang="ar-IQ" sz="2200" dirty="0"/>
              <a:t>لذا فان العمود الفقري مكون من ( ۳۳ ) عظماً بضمنها العجز والعصعص طوله حوالي (۷۰ سم) ويكون عند الرجل أطول منه عند النساء وفيه انحناءات وتحديات في مناطق مختلفة من تطابق خط الجاذبية مع خط العمود الفقري وهذه الانحناءات هي</a:t>
            </a:r>
            <a:endParaRPr lang="en-US" sz="2200" dirty="0"/>
          </a:p>
          <a:p>
            <a:r>
              <a:rPr lang="ar-IQ" sz="2200" dirty="0"/>
              <a:t>س/ ما هي الانحناءات او </a:t>
            </a:r>
            <a:r>
              <a:rPr lang="ar-IQ" sz="2200" dirty="0" err="1"/>
              <a:t>التحدبات</a:t>
            </a:r>
            <a:r>
              <a:rPr lang="ar-IQ" sz="2200" dirty="0"/>
              <a:t> التي تظهر على العمود الفقري؟</a:t>
            </a:r>
            <a:endParaRPr lang="en-US" sz="2200" dirty="0"/>
          </a:p>
          <a:p>
            <a:r>
              <a:rPr lang="ar-IQ" sz="2200" dirty="0"/>
              <a:t>المنطقة العنقية تحدبها الى الأمام هو قليل و يبدأ التحدب من الفقرة العنقية الأولى وينتهي في المنطقة الصدرية او الظهرية.</a:t>
            </a:r>
            <a:endParaRPr lang="en-US" sz="2200" dirty="0"/>
          </a:p>
          <a:p>
            <a:r>
              <a:rPr lang="ar-IQ" sz="2200" dirty="0"/>
              <a:t>المنطقة الصدرية او الظهرية تحدبها الى الخلف و يبدأ من نهاية المنطقة العنقية وينتهي بالفقرة الصدرية ۱۲ </a:t>
            </a:r>
            <a:endParaRPr lang="en-US" sz="2200" dirty="0"/>
          </a:p>
          <a:p>
            <a:r>
              <a:rPr lang="ar-IQ" sz="2200" dirty="0"/>
              <a:t>المنطقة القطنية و تحدبها الى الامام و هي اكثر وضوحا عند النساء و يبدأ التحدب من الفقرة الصدرية ۱۲ و ينتهي بالفترة القطنية الخامسة عند زاوية القطنية العجزية المنطقة العجزية أو </a:t>
            </a:r>
            <a:r>
              <a:rPr lang="ar-IQ" sz="2200" dirty="0" err="1"/>
              <a:t>العصعصية</a:t>
            </a:r>
            <a:r>
              <a:rPr lang="ar-IQ" sz="2200" dirty="0"/>
              <a:t> تحدبها الى الخلف و تبدأ من زاوية القطنية العجزية و تنتهي بنهاية العصص المدببة </a:t>
            </a:r>
            <a:endParaRPr lang="en-US" sz="2200" dirty="0"/>
          </a:p>
        </p:txBody>
      </p:sp>
    </p:spTree>
    <p:extLst>
      <p:ext uri="{BB962C8B-B14F-4D97-AF65-F5344CB8AC3E}">
        <p14:creationId xmlns:p14="http://schemas.microsoft.com/office/powerpoint/2010/main" val="55677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7504" y="244961"/>
            <a:ext cx="9036496" cy="5632311"/>
          </a:xfrm>
          <a:prstGeom prst="rect">
            <a:avLst/>
          </a:prstGeom>
        </p:spPr>
        <p:txBody>
          <a:bodyPr wrap="square">
            <a:spAutoFit/>
          </a:bodyPr>
          <a:lstStyle/>
          <a:p>
            <a:r>
              <a:rPr lang="ar-IQ" dirty="0"/>
              <a:t>س/ ما هي الانحناءات والتحديات التي تظهر بالعمود الفقري في الطفل عند الولادة؟</a:t>
            </a:r>
            <a:endParaRPr lang="en-US" dirty="0"/>
          </a:p>
          <a:p>
            <a:r>
              <a:rPr lang="ar-IQ" dirty="0"/>
              <a:t>  ج / يكون للعمود الفقري عند الولادة </a:t>
            </a:r>
            <a:r>
              <a:rPr lang="ar-IQ" dirty="0" err="1"/>
              <a:t>تحدبات</a:t>
            </a:r>
            <a:r>
              <a:rPr lang="ar-IQ" dirty="0"/>
              <a:t> الخلف في المنطقة الصدرية والظهرية والقطنية و العجزية و </a:t>
            </a:r>
            <a:r>
              <a:rPr lang="ar-IQ" dirty="0" err="1"/>
              <a:t>العصعصية</a:t>
            </a:r>
            <a:r>
              <a:rPr lang="ar-IQ" dirty="0"/>
              <a:t> ( الحوض ) و هذا يسمى بالانحناء </a:t>
            </a:r>
            <a:r>
              <a:rPr lang="ar-IQ" dirty="0" err="1"/>
              <a:t>الإبتدائي</a:t>
            </a:r>
            <a:endParaRPr lang="en-US" dirty="0"/>
          </a:p>
          <a:p>
            <a:r>
              <a:rPr lang="ar-IQ" dirty="0"/>
              <a:t>وبعدما يبدأ الطفل في رفع راسه يبدأ التحدب بالمنطقة العنقية </a:t>
            </a:r>
            <a:r>
              <a:rPr lang="ar-IQ" dirty="0" err="1"/>
              <a:t>للامام</a:t>
            </a:r>
            <a:r>
              <a:rPr lang="ar-IQ" dirty="0"/>
              <a:t> ثم عندما يبدأ بالجلوس او الوقوف يبدأ التحدب القطني بالظهور للأمام و هذين التحدبان يسميان </a:t>
            </a:r>
            <a:r>
              <a:rPr lang="ar-IQ" dirty="0" err="1"/>
              <a:t>بالتحدبان</a:t>
            </a:r>
            <a:r>
              <a:rPr lang="ar-IQ" dirty="0"/>
              <a:t> الثانوي و هذان يظهران توازن </a:t>
            </a:r>
            <a:r>
              <a:rPr lang="ar-IQ" dirty="0" err="1"/>
              <a:t>الإنحناءات</a:t>
            </a:r>
            <a:r>
              <a:rPr lang="ar-IQ" dirty="0"/>
              <a:t> الابتدائية ونضج هذه </a:t>
            </a:r>
            <a:r>
              <a:rPr lang="ar-IQ" dirty="0" err="1"/>
              <a:t>الإنحناءات</a:t>
            </a:r>
            <a:r>
              <a:rPr lang="ar-IQ" dirty="0"/>
              <a:t> اكثر وضوحا عندما يبدأ الطفل بالوقوف بحيث تتكامل هذه </a:t>
            </a:r>
            <a:r>
              <a:rPr lang="ar-IQ" dirty="0" err="1"/>
              <a:t>التحدبات</a:t>
            </a:r>
            <a:r>
              <a:rPr lang="ar-IQ" dirty="0"/>
              <a:t> خلال السنة الأولى من عمر الطفل</a:t>
            </a:r>
            <a:endParaRPr lang="en-US" dirty="0"/>
          </a:p>
          <a:p>
            <a:r>
              <a:rPr lang="ar-IQ" dirty="0"/>
              <a:t>س/ما هي وظائف العمود الفقري</a:t>
            </a:r>
            <a:endParaRPr lang="en-US" dirty="0"/>
          </a:p>
          <a:p>
            <a:r>
              <a:rPr lang="ar-IQ" dirty="0"/>
              <a:t>ج /</a:t>
            </a:r>
            <a:endParaRPr lang="en-US" dirty="0"/>
          </a:p>
          <a:p>
            <a:r>
              <a:rPr lang="fa-IR" dirty="0"/>
              <a:t>۱- </a:t>
            </a:r>
            <a:r>
              <a:rPr lang="ar-IQ" dirty="0"/>
              <a:t>يعمل كدرع واقي و حماية الحبل الشوكي و لجذور الأعصاب التي تخرج من الحبل الشوكي لأنه يصنف بعلاقة</a:t>
            </a:r>
            <a:endParaRPr lang="en-US" dirty="0"/>
          </a:p>
          <a:p>
            <a:r>
              <a:rPr lang="ar-IQ" dirty="0"/>
              <a:t> </a:t>
            </a:r>
            <a:r>
              <a:rPr lang="fa-IR" dirty="0"/>
              <a:t>۲ - </a:t>
            </a:r>
            <a:r>
              <a:rPr lang="ar-IQ" dirty="0"/>
              <a:t>يعطي الجسم شكله الطبيعي وهو انتصاب القامة</a:t>
            </a:r>
            <a:endParaRPr lang="en-US" dirty="0"/>
          </a:p>
          <a:p>
            <a:r>
              <a:rPr lang="ar-IQ" dirty="0"/>
              <a:t>3 - يثبت العضلات التي تثبيت و تسيطر على الرأس والرقبة والأطراف العليا.</a:t>
            </a:r>
            <a:endParaRPr lang="en-US" dirty="0"/>
          </a:p>
          <a:p>
            <a:r>
              <a:rPr lang="ar-IQ" dirty="0"/>
              <a:t> 4 - تقوم الأقراص بين الفقرات بامتصاص الصدمات و الهزات الخارجية التي يتعرض لها الجسم.</a:t>
            </a:r>
            <a:endParaRPr lang="en-US" dirty="0"/>
          </a:p>
          <a:p>
            <a:r>
              <a:rPr lang="ar-IQ" dirty="0"/>
              <a:t>س / ما هي اقسام الفقرة النموذجية </a:t>
            </a:r>
            <a:endParaRPr lang="en-US" dirty="0"/>
          </a:p>
          <a:p>
            <a:r>
              <a:rPr lang="ar-IQ" dirty="0"/>
              <a:t>* جسم الفقرة </a:t>
            </a:r>
            <a:endParaRPr lang="en-US" dirty="0"/>
          </a:p>
          <a:p>
            <a:r>
              <a:rPr lang="ar-IQ" dirty="0"/>
              <a:t>عبارة عن كتلة عظمية قصيرة اسطوانية يلتصق كل جسم الذي يليه بواسطة قرص يبلغ سمكه ما بين ثلث أو خمس جسم الفقرة ، ويتكون هذا القرص من الغضروف الليفي و من كتلة مركزية من نسيج لين وتعمل هذه الاقراص على تقليل من الثقل على أجسام الفقرات كما انها تكسب العمود الفقري قابليته على الانثناء والحركة</a:t>
            </a:r>
            <a:endParaRPr lang="en-US" dirty="0"/>
          </a:p>
          <a:p>
            <a:r>
              <a:rPr lang="ar-IQ" dirty="0"/>
              <a:t>قوس الفقرة : - يصدر القوس من الجزء العلوي الخلفي للجسم و يتألف من قسمين : الأول : قصير دائري و يتجه للخلف و يدعى سويقة و الثاني: على شكل صفيحة يدعى الصفيحة </a:t>
            </a:r>
            <a:endParaRPr lang="en-US" dirty="0"/>
          </a:p>
          <a:p>
            <a:r>
              <a:rPr lang="ar-IQ" dirty="0"/>
              <a:t>البروزات - و هي تمفصل الفقرات </a:t>
            </a:r>
            <a:r>
              <a:rPr lang="ar-IQ" dirty="0" err="1"/>
              <a:t>بالاضلاع</a:t>
            </a:r>
            <a:r>
              <a:rPr lang="ar-IQ" dirty="0"/>
              <a:t> و لتحديد حركة الفقرات و اتصال العضلات بالفقرات</a:t>
            </a:r>
            <a:endParaRPr lang="ar-IQ" dirty="0"/>
          </a:p>
        </p:txBody>
      </p:sp>
    </p:spTree>
    <p:extLst>
      <p:ext uri="{BB962C8B-B14F-4D97-AF65-F5344CB8AC3E}">
        <p14:creationId xmlns:p14="http://schemas.microsoft.com/office/powerpoint/2010/main" val="6500151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545</Words>
  <Application>Microsoft Office PowerPoint</Application>
  <PresentationFormat>عرض على الشاشة (3:4)‏</PresentationFormat>
  <Paragraphs>54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4</cp:revision>
  <dcterms:created xsi:type="dcterms:W3CDTF">2018-12-13T16:35:20Z</dcterms:created>
  <dcterms:modified xsi:type="dcterms:W3CDTF">2018-12-13T18:03:32Z</dcterms:modified>
</cp:coreProperties>
</file>